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年間削減余地</c:v>
                </c:pt>
              </c:strCache>
            </c:strRef>
          </c:tx>
          <c:spPr>
            <a:solidFill>
              <a:srgbClr val="14304F">
                <a:alpha val="100000"/>
              </a:srgbClr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900" u="none">
                    <a:solidFill>
                      <a:srgbClr val="1B2533"/>
                    </a:solidFill>
                    <a:latin typeface="Meiryo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MRO・工具</c:v>
                  </c:pt>
                  <c:pt idx="1">
                    <c:v>物流・運送</c:v>
                  </c:pt>
                  <c:pt idx="2">
                    <c:v>IT・通信</c:v>
                  </c:pt>
                  <c:pt idx="3">
                    <c:v>事務・印刷</c:v>
                  </c:pt>
                  <c:pt idx="4">
                    <c:v>外注・委託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</c:v>
                </c:pt>
                <c:pt idx="1">
                  <c:v>36</c:v>
                </c:pt>
                <c:pt idx="2">
                  <c:v>24</c:v>
                </c:pt>
                <c:pt idx="3">
                  <c:v>18</c:v>
                </c:pt>
                <c:pt idx="4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900" u="none">
                  <a:solidFill>
                    <a:srgbClr val="1B2533"/>
                  </a:solidFill>
                  <a:latin typeface="Meiryo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533"/>
                </a:solidFill>
                <a:latin typeface="Meiryo"/>
              </a:defRPr>
            </a:pPr>
            <a:endParaRPr lang="ja-JP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ja-JP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ronten.net/?utm_source=ronten_pptx&amp;utm_medium=watermark&amp;utm_campaign=free_expor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hyperlink" Target="https://ronten.net/?utm_source=ronten_pptx&amp;utm_medium=watermark&amp;utm_campaign=free_export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onten.net/?utm_source=ronten_pptx&amp;utm_medium=watermark&amp;utm_campaign=free_export" TargetMode="External"/><Relationship Id="rId1" Type="http://schemas.openxmlformats.org/officeDocument/2006/relationships/chart" Target="/ppt/charts/chart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ronten.net/?utm_source=ronten_pptx&amp;utm_medium=watermark&amp;utm_campaign=free_expor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34095" y="3017520"/>
            <a:ext cx="8412480" cy="8412480"/>
          </a:xfrm>
          <a:prstGeom prst="ellipse">
            <a:avLst/>
          </a:prstGeom>
          <a:solidFill>
            <a:srgbClr val="3A5A8C">
              <a:alpha val="12000"/>
            </a:srgbClr>
          </a:solidFill>
          <a:ln w="6350">
            <a:solidFill>
              <a:srgbClr val="3A5A8C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454335" y="4937760"/>
            <a:ext cx="4572000" cy="4572000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3A5A8C">
                <a:alpha val="4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722815" y="4206240"/>
            <a:ext cx="6035040" cy="6035040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3A5A8C">
                <a:alpha val="4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91295" y="3474720"/>
            <a:ext cx="7498080" cy="7498080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3A5A8C">
                <a:alpha val="36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59775" y="2743200"/>
            <a:ext cx="8961120" cy="8961120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3A5A8C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28255" y="2011680"/>
            <a:ext cx="10424160" cy="10424160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3A5A8C">
                <a:alpha val="24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993392"/>
            <a:ext cx="384048" cy="32004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9" name="Text 7"/>
          <p:cNvSpPr/>
          <p:nvPr/>
        </p:nvSpPr>
        <p:spPr>
          <a:xfrm>
            <a:off x="1197864" y="1856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1100" b="1" spc="300" kern="0" dirty="0">
                <a:solidFill>
                  <a:srgbClr val="A9BBD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PROPOSAL</a:t>
            </a:r>
            <a:endParaRPr lang="ja-JP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395728"/>
            <a:ext cx="10500055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ja-JP" sz="29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間接材コスト削減による営業利益改善のご提案</a:t>
            </a:r>
            <a:endParaRPr lang="ja-JP" sz="2900" dirty="0"/>
          </a:p>
        </p:txBody>
      </p:sp>
      <p:sp>
        <p:nvSpPr>
          <p:cNvPr id="11" name="Shape 9"/>
          <p:cNvSpPr/>
          <p:nvPr/>
        </p:nvSpPr>
        <p:spPr>
          <a:xfrm>
            <a:off x="685800" y="4041648"/>
            <a:ext cx="10500055" cy="9144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12" name="Text 10"/>
          <p:cNvSpPr/>
          <p:nvPr/>
        </p:nvSpPr>
        <p:spPr>
          <a:xfrm>
            <a:off x="685800" y="4224528"/>
            <a:ext cx="1050005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ja-JP" sz="1600" dirty="0">
                <a:solidFill>
                  <a:srgbClr val="A9BBD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購買データの一元可視化と集約購買で、3年で間接材費▲15%・営業利益率+1.2ptを目指す</a:t>
            </a:r>
            <a:endParaRPr lang="ja-JP" sz="1600" dirty="0"/>
          </a:p>
        </p:txBody>
      </p:sp>
      <p:sp>
        <p:nvSpPr>
          <p:cNvPr id="13" name="Text 11"/>
          <p:cNvSpPr/>
          <p:nvPr/>
        </p:nvSpPr>
        <p:spPr>
          <a:xfrm>
            <a:off x="685800" y="6144768"/>
            <a:ext cx="10820095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1000" spc="100" kern="0" dirty="0">
                <a:solidFill>
                  <a:srgbClr val="A9BBD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架空の一般例｜Ronten</a:t>
            </a:r>
            <a:endParaRPr lang="ja-JP" sz="1000" dirty="0"/>
          </a:p>
        </p:txBody>
      </p:sp>
      <p:sp>
        <p:nvSpPr>
          <p:cNvPr id="14" name="Text 12"/>
          <p:cNvSpPr/>
          <p:nvPr/>
        </p:nvSpPr>
        <p:spPr>
          <a:xfrm rot="18900000">
            <a:off x="0" y="2423160"/>
            <a:ext cx="12191695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5000" b="1" dirty="0">
                <a:solidFill>
                  <a:srgbClr val="97A2AF">
                    <a:alpha val="20000"/>
                  </a:srgbClr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Rontenで作成</a:t>
            </a:r>
            <a:endParaRPr lang="ja-JP" sz="5000" dirty="0"/>
          </a:p>
        </p:txBody>
      </p:sp>
      <p:sp>
        <p:nvSpPr>
          <p:cNvPr id="15" name="Text 13">
            <a:hlinkClick r:id="rId1" tooltip="Rontenで作成"/>
          </p:cNvPr>
          <p:cNvSpPr/>
          <p:nvPr/>
        </p:nvSpPr>
        <p:spPr>
          <a:xfrm>
            <a:off x="4907128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900" u="sng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  <a:hlinkClick r:id="rId1" invalidUrl="" action="" tgtFrame="" tooltip="Rontenで作成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ronten.net で作成</a:t>
            </a:r>
            <a:endParaRPr lang="ja-JP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75488"/>
            <a:ext cx="1082009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1050" b="1" spc="300" kern="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エグゼクティブサマリ</a:t>
            </a:r>
            <a:endParaRPr lang="ja-JP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768096"/>
            <a:ext cx="1082009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ja-JP" sz="1750" b="1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分散した購買を「見える化→集約」すれば、3年で間接材費</a:t>
            </a:r>
            <a:pPr algn="l" indent="0" marL="0">
              <a:lnSpc>
                <a:spcPct val="106000"/>
              </a:lnSpc>
              <a:buNone/>
            </a:pPr>
            <a:r>
              <a:rPr lang="ja-JP" sz="1750" b="1" dirty="0">
                <a:solidFill>
                  <a:srgbClr val="CE1B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▲15%</a:t>
            </a:r>
            <a:pPr algn="l" indent="0" marL="0">
              <a:lnSpc>
                <a:spcPct val="106000"/>
              </a:lnSpc>
              <a:buNone/>
            </a:pPr>
            <a:r>
              <a:rPr lang="ja-JP" sz="1750" b="1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が射程に入る</a:t>
            </a:r>
            <a:endParaRPr lang="ja-JP" sz="1750" dirty="0"/>
          </a:p>
        </p:txBody>
      </p:sp>
      <p:sp>
        <p:nvSpPr>
          <p:cNvPr id="4" name="Shape 2"/>
          <p:cNvSpPr/>
          <p:nvPr/>
        </p:nvSpPr>
        <p:spPr>
          <a:xfrm>
            <a:off x="685800" y="1517904"/>
            <a:ext cx="10820095" cy="10973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1506931"/>
            <a:ext cx="960120" cy="32918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1810512"/>
            <a:ext cx="2286000" cy="1106424"/>
          </a:xfrm>
          <a:prstGeom prst="rect">
            <a:avLst/>
          </a:prstGeom>
          <a:solidFill>
            <a:srgbClr val="E7EBF1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1810512"/>
            <a:ext cx="64008" cy="1106424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8" name="Shape 6"/>
          <p:cNvSpPr/>
          <p:nvPr/>
        </p:nvSpPr>
        <p:spPr>
          <a:xfrm>
            <a:off x="923544" y="2135124"/>
            <a:ext cx="457200" cy="457200"/>
          </a:xfrm>
          <a:prstGeom prst="ellipse">
            <a:avLst/>
          </a:prstGeom>
          <a:solidFill>
            <a:srgbClr val="25436A"/>
          </a:solidFill>
          <a:ln/>
        </p:spPr>
      </p:sp>
      <p:pic>
        <p:nvPicPr>
          <p:cNvPr id="9" name="Image 0" descr="/Users/saitouyouta/Projects/storysmith/assets/icons/ale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272" y="2244852"/>
            <a:ext cx="237744" cy="23774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45336" y="1810512"/>
            <a:ext cx="1316736" cy="1106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ja-JP" sz="130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現状の課題</a:t>
            </a:r>
            <a:endParaRPr lang="ja-JP" sz="1300" dirty="0"/>
          </a:p>
        </p:txBody>
      </p:sp>
      <p:sp>
        <p:nvSpPr>
          <p:cNvPr id="11" name="Text 8"/>
          <p:cNvSpPr/>
          <p:nvPr/>
        </p:nvSpPr>
        <p:spPr>
          <a:xfrm>
            <a:off x="3246120" y="1810512"/>
            <a:ext cx="8259775" cy="1106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ja-JP" sz="1250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間接材の発注が部門・拠点ごとに分散し、同一品目でも単価に最大1.8倍の開き。全社の支出が可視化されておらず、交渉の材料も削減余地も把握できていない。</a:t>
            </a:r>
            <a:endParaRPr lang="ja-JP" sz="1250" dirty="0"/>
          </a:p>
        </p:txBody>
      </p:sp>
      <p:sp>
        <p:nvSpPr>
          <p:cNvPr id="12" name="Shape 9"/>
          <p:cNvSpPr/>
          <p:nvPr/>
        </p:nvSpPr>
        <p:spPr>
          <a:xfrm>
            <a:off x="3246120" y="2968142"/>
            <a:ext cx="8259775" cy="7315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13" name="Shape 10"/>
          <p:cNvSpPr/>
          <p:nvPr/>
        </p:nvSpPr>
        <p:spPr>
          <a:xfrm>
            <a:off x="685800" y="3026664"/>
            <a:ext cx="2286000" cy="1106424"/>
          </a:xfrm>
          <a:prstGeom prst="rect">
            <a:avLst/>
          </a:prstGeom>
          <a:solidFill>
            <a:srgbClr val="E7EBF1"/>
          </a:solidFill>
          <a:ln/>
        </p:spPr>
      </p:sp>
      <p:sp>
        <p:nvSpPr>
          <p:cNvPr id="14" name="Shape 11"/>
          <p:cNvSpPr/>
          <p:nvPr/>
        </p:nvSpPr>
        <p:spPr>
          <a:xfrm>
            <a:off x="685800" y="3026664"/>
            <a:ext cx="64008" cy="1106424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15" name="Shape 12"/>
          <p:cNvSpPr/>
          <p:nvPr/>
        </p:nvSpPr>
        <p:spPr>
          <a:xfrm>
            <a:off x="923544" y="3351276"/>
            <a:ext cx="457200" cy="457200"/>
          </a:xfrm>
          <a:prstGeom prst="ellipse">
            <a:avLst/>
          </a:prstGeom>
          <a:solidFill>
            <a:srgbClr val="25436A"/>
          </a:solidFill>
          <a:ln/>
        </p:spPr>
      </p:sp>
      <p:pic>
        <p:nvPicPr>
          <p:cNvPr id="16" name="Image 1" descr="/Users/saitouyouta/Projects/storysmith/assets/icons/sparkl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" y="3461004"/>
            <a:ext cx="237744" cy="23774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545336" y="3026664"/>
            <a:ext cx="1316736" cy="1106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ja-JP" sz="130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打ち手</a:t>
            </a:r>
            <a:endParaRPr lang="ja-JP" sz="1300" dirty="0"/>
          </a:p>
        </p:txBody>
      </p:sp>
      <p:sp>
        <p:nvSpPr>
          <p:cNvPr id="18" name="Text 14"/>
          <p:cNvSpPr/>
          <p:nvPr/>
        </p:nvSpPr>
        <p:spPr>
          <a:xfrm>
            <a:off x="3246120" y="3026664"/>
            <a:ext cx="8259775" cy="1106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ja-JP" sz="1250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全社の購買データを一元化してカテゴリ別に支出を可視化。削減余地の大きい上位カテゴリから、集約購買と相見積の仕組みを3ステップで導入する。</a:t>
            </a:r>
            <a:endParaRPr lang="ja-JP" sz="1250" dirty="0"/>
          </a:p>
        </p:txBody>
      </p:sp>
      <p:sp>
        <p:nvSpPr>
          <p:cNvPr id="19" name="Shape 15"/>
          <p:cNvSpPr/>
          <p:nvPr/>
        </p:nvSpPr>
        <p:spPr>
          <a:xfrm>
            <a:off x="3246120" y="4184294"/>
            <a:ext cx="8259775" cy="7315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20" name="Shape 16"/>
          <p:cNvSpPr/>
          <p:nvPr/>
        </p:nvSpPr>
        <p:spPr>
          <a:xfrm>
            <a:off x="685800" y="4242816"/>
            <a:ext cx="2286000" cy="1106424"/>
          </a:xfrm>
          <a:prstGeom prst="rect">
            <a:avLst/>
          </a:prstGeom>
          <a:solidFill>
            <a:srgbClr val="E7EBF1"/>
          </a:solidFill>
          <a:ln/>
        </p:spPr>
      </p:sp>
      <p:sp>
        <p:nvSpPr>
          <p:cNvPr id="21" name="Shape 17"/>
          <p:cNvSpPr/>
          <p:nvPr/>
        </p:nvSpPr>
        <p:spPr>
          <a:xfrm>
            <a:off x="685800" y="4242816"/>
            <a:ext cx="64008" cy="1106424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22" name="Shape 18"/>
          <p:cNvSpPr/>
          <p:nvPr/>
        </p:nvSpPr>
        <p:spPr>
          <a:xfrm>
            <a:off x="923544" y="4567428"/>
            <a:ext cx="457200" cy="457200"/>
          </a:xfrm>
          <a:prstGeom prst="ellipse">
            <a:avLst/>
          </a:prstGeom>
          <a:solidFill>
            <a:srgbClr val="25436A"/>
          </a:solidFill>
          <a:ln/>
        </p:spPr>
      </p:sp>
      <p:pic>
        <p:nvPicPr>
          <p:cNvPr id="23" name="Image 2" descr="/Users/saitouyouta/Projects/storysmith/assets/icons/trending-u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4677156"/>
            <a:ext cx="237744" cy="237744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545336" y="4242816"/>
            <a:ext cx="1316736" cy="1106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ja-JP" sz="130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期待効果</a:t>
            </a:r>
            <a:endParaRPr lang="ja-JP" sz="1300" dirty="0"/>
          </a:p>
        </p:txBody>
      </p:sp>
      <p:sp>
        <p:nvSpPr>
          <p:cNvPr id="25" name="Text 20"/>
          <p:cNvSpPr/>
          <p:nvPr/>
        </p:nvSpPr>
        <p:spPr>
          <a:xfrm>
            <a:off x="3246120" y="4242816"/>
            <a:ext cx="8259775" cy="1106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ja-JP" sz="1250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3年で間接材費▲15%（年約1.2億円）、営業利益率+1.2pt。可視化基盤は毎期の削減余地の発見にも効き、一過性で終わらない。</a:t>
            </a:r>
            <a:endParaRPr lang="ja-JP" sz="1250" dirty="0"/>
          </a:p>
        </p:txBody>
      </p:sp>
      <p:sp>
        <p:nvSpPr>
          <p:cNvPr id="26" name="Text 21"/>
          <p:cNvSpPr/>
          <p:nvPr/>
        </p:nvSpPr>
        <p:spPr>
          <a:xfrm>
            <a:off x="685800" y="6089904"/>
            <a:ext cx="953993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850" i="1" dirty="0">
                <a:solidFill>
                  <a:srgbClr val="97A2A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 一般的な間接材支出構造に基づくモデルケース（前提: 売上高300億円規模）。実数は購買データで要精査</a:t>
            </a:r>
            <a:endParaRPr lang="ja-JP" sz="850" dirty="0"/>
          </a:p>
        </p:txBody>
      </p:sp>
      <p:sp>
        <p:nvSpPr>
          <p:cNvPr id="27" name="Shape 22"/>
          <p:cNvSpPr/>
          <p:nvPr/>
        </p:nvSpPr>
        <p:spPr>
          <a:xfrm>
            <a:off x="685800" y="6400800"/>
            <a:ext cx="10820095" cy="9144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28" name="Text 23"/>
          <p:cNvSpPr/>
          <p:nvPr/>
        </p:nvSpPr>
        <p:spPr>
          <a:xfrm>
            <a:off x="685800" y="6455664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750" spc="200" kern="0" dirty="0">
                <a:solidFill>
                  <a:srgbClr val="97A2A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</a:t>
            </a:r>
            <a:endParaRPr lang="ja-JP" sz="750" dirty="0"/>
          </a:p>
        </p:txBody>
      </p:sp>
      <p:sp>
        <p:nvSpPr>
          <p:cNvPr id="29" name="Text 24"/>
          <p:cNvSpPr/>
          <p:nvPr/>
        </p:nvSpPr>
        <p:spPr>
          <a:xfrm>
            <a:off x="10134295" y="6455664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ja-JP" sz="850" dirty="0">
                <a:solidFill>
                  <a:srgbClr val="97A2A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 / 4</a:t>
            </a:r>
            <a:endParaRPr lang="ja-JP" sz="850" dirty="0"/>
          </a:p>
        </p:txBody>
      </p:sp>
      <p:sp>
        <p:nvSpPr>
          <p:cNvPr id="30" name="Text 25"/>
          <p:cNvSpPr/>
          <p:nvPr/>
        </p:nvSpPr>
        <p:spPr>
          <a:xfrm rot="18900000">
            <a:off x="0" y="2423160"/>
            <a:ext cx="12191695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5000" b="1" dirty="0">
                <a:solidFill>
                  <a:srgbClr val="97A2AF">
                    <a:alpha val="20000"/>
                  </a:srgbClr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Rontenで作成</a:t>
            </a:r>
            <a:endParaRPr lang="ja-JP" sz="5000" dirty="0"/>
          </a:p>
        </p:txBody>
      </p:sp>
      <p:sp>
        <p:nvSpPr>
          <p:cNvPr id="31" name="Text 26">
            <a:hlinkClick r:id="rId4" tooltip="Rontenで作成"/>
          </p:cNvPr>
          <p:cNvSpPr/>
          <p:nvPr/>
        </p:nvSpPr>
        <p:spPr>
          <a:xfrm>
            <a:off x="4907128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900" u="sng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  <a:hlinkClick r:id="rId4" invalidUrl="" action="" tgtFrame="" tooltip="Rontenで作成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ronten.net で作成</a:t>
            </a:r>
            <a:endParaRPr lang="ja-JP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75488"/>
            <a:ext cx="1082009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1050" b="1" spc="300" kern="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削減余地</a:t>
            </a:r>
            <a:endParaRPr lang="ja-JP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768096"/>
            <a:ext cx="1082009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ja-JP" sz="1750" b="1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削減余地は間接材の</a:t>
            </a:r>
            <a:pPr algn="l" indent="0" marL="0">
              <a:lnSpc>
                <a:spcPct val="106000"/>
              </a:lnSpc>
              <a:buNone/>
            </a:pPr>
            <a:r>
              <a:rPr lang="ja-JP" sz="1750" b="1" dirty="0">
                <a:solidFill>
                  <a:srgbClr val="CE1B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上位3カテゴリ</a:t>
            </a:r>
            <a:pPr algn="l" indent="0" marL="0">
              <a:lnSpc>
                <a:spcPct val="106000"/>
              </a:lnSpc>
              <a:buNone/>
            </a:pPr>
            <a:r>
              <a:rPr lang="ja-JP" sz="1750" b="1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に集中し、ここから着手すべき</a:t>
            </a:r>
            <a:endParaRPr lang="ja-JP" sz="1750" dirty="0"/>
          </a:p>
        </p:txBody>
      </p:sp>
      <p:sp>
        <p:nvSpPr>
          <p:cNvPr id="4" name="Shape 2"/>
          <p:cNvSpPr/>
          <p:nvPr/>
        </p:nvSpPr>
        <p:spPr>
          <a:xfrm>
            <a:off x="685800" y="1517904"/>
            <a:ext cx="10820095" cy="10973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1506931"/>
            <a:ext cx="960120" cy="32918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819656"/>
            <a:ext cx="616745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950" b="1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▎単位：百万円/年</a:t>
            </a:r>
            <a:endParaRPr lang="ja-JP" sz="9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85800" y="2057400"/>
          <a:ext cx="6167454" cy="303580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7054422" y="2057400"/>
            <a:ext cx="10973" cy="3291840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9" name="Text 6"/>
          <p:cNvSpPr/>
          <p:nvPr/>
        </p:nvSpPr>
        <p:spPr>
          <a:xfrm>
            <a:off x="7310454" y="2057400"/>
            <a:ext cx="4195441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1100" b="1" spc="300" kern="0" dirty="0">
                <a:solidFill>
                  <a:srgbClr val="3A5A8C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示唆</a:t>
            </a:r>
            <a:endParaRPr lang="ja-JP" sz="1100" dirty="0"/>
          </a:p>
        </p:txBody>
      </p:sp>
      <p:sp>
        <p:nvSpPr>
          <p:cNvPr id="10" name="Text 7"/>
          <p:cNvSpPr/>
          <p:nvPr/>
        </p:nvSpPr>
        <p:spPr>
          <a:xfrm>
            <a:off x="7310454" y="2514600"/>
            <a:ext cx="4195441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6000"/>
              </a:lnSpc>
              <a:spcAft>
                <a:spcPts val="300"/>
              </a:spcAft>
              <a:buSzPct val="100000"/>
              <a:buChar char="▪"/>
            </a:pPr>
            <a:r>
              <a:rPr lang="ja-JP" sz="130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MRO・工具が最大</a:t>
            </a:r>
            <a:endParaRPr lang="ja-JP" sz="1300" dirty="0"/>
          </a:p>
          <a:p>
            <a:pPr lvl="1" indent="0" marL="0">
              <a:lnSpc>
                <a:spcPct val="116000"/>
              </a:lnSpc>
              <a:spcAft>
                <a:spcPts val="400"/>
              </a:spcAft>
              <a:buNone/>
            </a:pPr>
            <a:r>
              <a:rPr lang="ja-JP" sz="11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分散発注と過剰在庫が主因。集約購買とVMI（預託在庫）で年約48百万円の削減余地。まずここから着手する。</a:t>
            </a:r>
            <a:endParaRPr lang="ja-JP" sz="1300" dirty="0"/>
          </a:p>
          <a:p>
            <a:pPr marL="203200" indent="-203200">
              <a:lnSpc>
                <a:spcPct val="116000"/>
              </a:lnSpc>
              <a:spcBef>
                <a:spcPts val="1200"/>
              </a:spcBef>
              <a:spcAft>
                <a:spcPts val="300"/>
              </a:spcAft>
              <a:buSzPct val="100000"/>
              <a:buChar char="▪"/>
            </a:pPr>
            <a:r>
              <a:rPr lang="ja-JP" sz="130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物流は運び方の設計</a:t>
            </a:r>
            <a:endParaRPr lang="ja-JP" sz="1300" dirty="0"/>
          </a:p>
          <a:p>
            <a:pPr lvl="1" indent="0" marL="0">
              <a:lnSpc>
                <a:spcPct val="116000"/>
              </a:lnSpc>
              <a:spcAft>
                <a:spcPts val="400"/>
              </a:spcAft>
              <a:buNone/>
            </a:pPr>
            <a:r>
              <a:rPr lang="ja-JP" sz="11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拠点別の個別配送を共同配送・積載率改善で見直し、年約36百万円。荷主横断の調整が鍵。</a:t>
            </a:r>
            <a:endParaRPr lang="ja-JP" sz="1300" dirty="0"/>
          </a:p>
          <a:p>
            <a:pPr marL="203200" indent="-203200">
              <a:lnSpc>
                <a:spcPct val="116000"/>
              </a:lnSpc>
              <a:spcBef>
                <a:spcPts val="1200"/>
              </a:spcBef>
              <a:spcAft>
                <a:spcPts val="300"/>
              </a:spcAft>
              <a:buSzPct val="100000"/>
              <a:buChar char="▪"/>
            </a:pPr>
            <a:r>
              <a:rPr lang="ja-JP" sz="130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IT・通信は契約の棚卸し</a:t>
            </a:r>
            <a:endParaRPr lang="ja-JP" sz="1300" dirty="0"/>
          </a:p>
          <a:p>
            <a:pPr lvl="1" indent="0" marL="0">
              <a:lnSpc>
                <a:spcPct val="116000"/>
              </a:lnSpc>
              <a:spcAft>
                <a:spcPts val="400"/>
              </a:spcAft>
              <a:buNone/>
            </a:pPr>
            <a:r>
              <a:rPr lang="ja-JP" sz="11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重複契約・過剰スペックの是正で年約24百万円。更新期に合わせて順次実行する。</a:t>
            </a:r>
            <a:endParaRPr lang="ja-JP" sz="1300" dirty="0"/>
          </a:p>
        </p:txBody>
      </p:sp>
      <p:sp>
        <p:nvSpPr>
          <p:cNvPr id="11" name="Text 8"/>
          <p:cNvSpPr/>
          <p:nvPr/>
        </p:nvSpPr>
        <p:spPr>
          <a:xfrm>
            <a:off x="685800" y="6089904"/>
            <a:ext cx="953993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850" i="1" dirty="0">
                <a:solidFill>
                  <a:srgbClr val="97A2A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 間接材カテゴリ別支出の一般的な削減余地に基づく試算（前提: 売上高300億円規模）。実数は要精査</a:t>
            </a:r>
            <a:endParaRPr lang="ja-JP" sz="850" dirty="0"/>
          </a:p>
        </p:txBody>
      </p:sp>
      <p:sp>
        <p:nvSpPr>
          <p:cNvPr id="12" name="Shape 9"/>
          <p:cNvSpPr/>
          <p:nvPr/>
        </p:nvSpPr>
        <p:spPr>
          <a:xfrm>
            <a:off x="685800" y="6400800"/>
            <a:ext cx="10820095" cy="9144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13" name="Text 10"/>
          <p:cNvSpPr/>
          <p:nvPr/>
        </p:nvSpPr>
        <p:spPr>
          <a:xfrm>
            <a:off x="685800" y="6455664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750" spc="200" kern="0" dirty="0">
                <a:solidFill>
                  <a:srgbClr val="97A2A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</a:t>
            </a:r>
            <a:endParaRPr lang="ja-JP" sz="750" dirty="0"/>
          </a:p>
        </p:txBody>
      </p:sp>
      <p:sp>
        <p:nvSpPr>
          <p:cNvPr id="14" name="Text 11"/>
          <p:cNvSpPr/>
          <p:nvPr/>
        </p:nvSpPr>
        <p:spPr>
          <a:xfrm>
            <a:off x="10134295" y="6455664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ja-JP" sz="850" dirty="0">
                <a:solidFill>
                  <a:srgbClr val="97A2A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 / 4</a:t>
            </a:r>
            <a:endParaRPr lang="ja-JP" sz="850" dirty="0"/>
          </a:p>
        </p:txBody>
      </p:sp>
      <p:sp>
        <p:nvSpPr>
          <p:cNvPr id="15" name="Text 12"/>
          <p:cNvSpPr/>
          <p:nvPr/>
        </p:nvSpPr>
        <p:spPr>
          <a:xfrm rot="18900000">
            <a:off x="0" y="2423160"/>
            <a:ext cx="12191695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5000" b="1" dirty="0">
                <a:solidFill>
                  <a:srgbClr val="97A2AF">
                    <a:alpha val="20000"/>
                  </a:srgbClr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Rontenで作成</a:t>
            </a:r>
            <a:endParaRPr lang="ja-JP" sz="5000" dirty="0"/>
          </a:p>
        </p:txBody>
      </p:sp>
      <p:sp>
        <p:nvSpPr>
          <p:cNvPr id="16" name="Text 13">
            <a:hlinkClick r:id="rId2" tooltip="Rontenで作成"/>
          </p:cNvPr>
          <p:cNvSpPr/>
          <p:nvPr/>
        </p:nvSpPr>
        <p:spPr>
          <a:xfrm>
            <a:off x="4907128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900" u="sng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  <a:hlinkClick r:id="rId2" invalidUrl="" action="" tgtFrame="" tooltip="Rontenで作成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ronten.net で作成</a:t>
            </a:r>
            <a:endParaRPr lang="ja-JP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75488"/>
            <a:ext cx="1082009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1050" b="1" spc="300" kern="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実施体制</a:t>
            </a:r>
            <a:endParaRPr lang="ja-JP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768096"/>
            <a:ext cx="10820095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ja-JP" sz="1550" b="1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PMO主導で購買・現場・情シスを束ね、3ヶ月で全社の支出可視化基盤を立ち上げる</a:t>
            </a:r>
            <a:endParaRPr lang="ja-JP" sz="1550" dirty="0"/>
          </a:p>
        </p:txBody>
      </p:sp>
      <p:sp>
        <p:nvSpPr>
          <p:cNvPr id="4" name="Shape 2"/>
          <p:cNvSpPr/>
          <p:nvPr/>
        </p:nvSpPr>
        <p:spPr>
          <a:xfrm>
            <a:off x="685800" y="1517904"/>
            <a:ext cx="10820095" cy="10973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1506931"/>
            <a:ext cx="960120" cy="32918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6" name="Shape 4"/>
          <p:cNvSpPr/>
          <p:nvPr/>
        </p:nvSpPr>
        <p:spPr>
          <a:xfrm>
            <a:off x="4038448" y="1920240"/>
            <a:ext cx="4114800" cy="841248"/>
          </a:xfrm>
          <a:prstGeom prst="roundRect">
            <a:avLst>
              <a:gd name="adj" fmla="val 6522"/>
            </a:avLst>
          </a:prstGeom>
          <a:solidFill>
            <a:srgbClr val="14304F"/>
          </a:solidFill>
          <a:ln/>
        </p:spPr>
      </p:sp>
      <p:sp>
        <p:nvSpPr>
          <p:cNvPr id="7" name="Text 5"/>
          <p:cNvSpPr/>
          <p:nvPr/>
        </p:nvSpPr>
        <p:spPr>
          <a:xfrm>
            <a:off x="4221328" y="2048256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155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購買改革PMO</a:t>
            </a:r>
            <a:endParaRPr lang="ja-JP" sz="1550" dirty="0"/>
          </a:p>
        </p:txBody>
      </p:sp>
      <p:sp>
        <p:nvSpPr>
          <p:cNvPr id="8" name="Text 6"/>
          <p:cNvSpPr/>
          <p:nvPr/>
        </p:nvSpPr>
        <p:spPr>
          <a:xfrm>
            <a:off x="4221328" y="2414016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1100" dirty="0">
                <a:solidFill>
                  <a:srgbClr val="A9BBD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全体統括・KPI管理・経営報告</a:t>
            </a:r>
            <a:endParaRPr lang="ja-JP" sz="1100" dirty="0"/>
          </a:p>
        </p:txBody>
      </p:sp>
      <p:sp>
        <p:nvSpPr>
          <p:cNvPr id="9" name="Shape 7"/>
          <p:cNvSpPr/>
          <p:nvPr/>
        </p:nvSpPr>
        <p:spPr>
          <a:xfrm>
            <a:off x="8153248" y="2340864"/>
            <a:ext cx="883768" cy="0"/>
          </a:xfrm>
          <a:prstGeom prst="line">
            <a:avLst/>
          </a:prstGeom>
          <a:noFill/>
          <a:ln w="12700">
            <a:solidFill>
              <a:srgbClr val="97A2AF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9037015" y="1920240"/>
            <a:ext cx="246888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5DA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9201607" y="2029968"/>
            <a:ext cx="2139696" cy="9692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ja-JP" sz="850" b="1" spc="200" kern="0" dirty="0">
                <a:solidFill>
                  <a:srgbClr val="3A5A8C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ADVISORY</a:t>
            </a:r>
            <a:endParaRPr lang="ja-JP" sz="850" dirty="0"/>
          </a:p>
          <a:p>
            <a:pPr algn="l" indent="0" marL="0">
              <a:lnSpc>
                <a:spcPct val="110000"/>
              </a:lnSpc>
              <a:buNone/>
            </a:pPr>
            <a:r>
              <a:rPr lang="ja-JP" sz="120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外部アドバイザー</a:t>
            </a:r>
            <a:endParaRPr lang="ja-JP" sz="850" dirty="0"/>
          </a:p>
        </p:txBody>
      </p:sp>
      <p:sp>
        <p:nvSpPr>
          <p:cNvPr id="12" name="Text 10"/>
          <p:cNvSpPr/>
          <p:nvPr/>
        </p:nvSpPr>
        <p:spPr>
          <a:xfrm>
            <a:off x="9201607" y="2798064"/>
            <a:ext cx="21396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sz="9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購買戦略 ／ データ分析</a:t>
            </a:r>
            <a:endParaRPr lang="ja-JP" sz="950" dirty="0"/>
          </a:p>
        </p:txBody>
      </p:sp>
      <p:sp>
        <p:nvSpPr>
          <p:cNvPr id="13" name="Shape 11"/>
          <p:cNvSpPr/>
          <p:nvPr/>
        </p:nvSpPr>
        <p:spPr>
          <a:xfrm>
            <a:off x="6089447" y="2761488"/>
            <a:ext cx="12802" cy="438912"/>
          </a:xfrm>
          <a:prstGeom prst="rect">
            <a:avLst/>
          </a:prstGeom>
          <a:solidFill>
            <a:srgbClr val="97A2AF"/>
          </a:solidFill>
          <a:ln/>
        </p:spPr>
      </p:sp>
      <p:sp>
        <p:nvSpPr>
          <p:cNvPr id="14" name="Shape 12"/>
          <p:cNvSpPr/>
          <p:nvPr/>
        </p:nvSpPr>
        <p:spPr>
          <a:xfrm>
            <a:off x="2367229" y="3193999"/>
            <a:ext cx="7457237" cy="12802"/>
          </a:xfrm>
          <a:prstGeom prst="rect">
            <a:avLst/>
          </a:prstGeom>
          <a:solidFill>
            <a:srgbClr val="97A2AF"/>
          </a:solidFill>
          <a:ln/>
        </p:spPr>
      </p:sp>
      <p:sp>
        <p:nvSpPr>
          <p:cNvPr id="15" name="Shape 13"/>
          <p:cNvSpPr/>
          <p:nvPr/>
        </p:nvSpPr>
        <p:spPr>
          <a:xfrm>
            <a:off x="2360828" y="3200400"/>
            <a:ext cx="12802" cy="256032"/>
          </a:xfrm>
          <a:prstGeom prst="rect">
            <a:avLst/>
          </a:prstGeom>
          <a:solidFill>
            <a:srgbClr val="97A2AF"/>
          </a:solidFill>
          <a:ln/>
        </p:spPr>
      </p:sp>
      <p:sp>
        <p:nvSpPr>
          <p:cNvPr id="16" name="Shape 14"/>
          <p:cNvSpPr/>
          <p:nvPr/>
        </p:nvSpPr>
        <p:spPr>
          <a:xfrm>
            <a:off x="6089447" y="3200400"/>
            <a:ext cx="12802" cy="256032"/>
          </a:xfrm>
          <a:prstGeom prst="rect">
            <a:avLst/>
          </a:prstGeom>
          <a:solidFill>
            <a:srgbClr val="97A2AF"/>
          </a:solidFill>
          <a:ln/>
        </p:spPr>
      </p:sp>
      <p:sp>
        <p:nvSpPr>
          <p:cNvPr id="17" name="Shape 15"/>
          <p:cNvSpPr/>
          <p:nvPr/>
        </p:nvSpPr>
        <p:spPr>
          <a:xfrm>
            <a:off x="9818065" y="3200400"/>
            <a:ext cx="12802" cy="256032"/>
          </a:xfrm>
          <a:prstGeom prst="rect">
            <a:avLst/>
          </a:prstGeom>
          <a:solidFill>
            <a:srgbClr val="97A2AF"/>
          </a:solidFill>
          <a:ln/>
        </p:spPr>
      </p:sp>
      <p:sp>
        <p:nvSpPr>
          <p:cNvPr id="18" name="Shape 16"/>
          <p:cNvSpPr/>
          <p:nvPr/>
        </p:nvSpPr>
        <p:spPr>
          <a:xfrm>
            <a:off x="685800" y="3456432"/>
            <a:ext cx="3362858" cy="1828800"/>
          </a:xfrm>
          <a:prstGeom prst="roundRect">
            <a:avLst>
              <a:gd name="adj" fmla="val 3000"/>
            </a:avLst>
          </a:prstGeom>
          <a:solidFill>
            <a:srgbClr val="E7EBF1"/>
          </a:solidFill>
          <a:ln w="9525">
            <a:solidFill>
              <a:srgbClr val="D5DAE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3456432"/>
            <a:ext cx="3362858" cy="54864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20" name="Text 18"/>
          <p:cNvSpPr/>
          <p:nvPr/>
        </p:nvSpPr>
        <p:spPr>
          <a:xfrm>
            <a:off x="923544" y="3639312"/>
            <a:ext cx="288737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ja-JP" sz="135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購買・調達チーム</a:t>
            </a:r>
            <a:endParaRPr lang="ja-JP" sz="1350" dirty="0"/>
          </a:p>
        </p:txBody>
      </p:sp>
      <p:sp>
        <p:nvSpPr>
          <p:cNvPr id="21" name="Shape 19"/>
          <p:cNvSpPr/>
          <p:nvPr/>
        </p:nvSpPr>
        <p:spPr>
          <a:xfrm>
            <a:off x="923544" y="4169664"/>
            <a:ext cx="2887370" cy="7315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22" name="Text 20"/>
          <p:cNvSpPr/>
          <p:nvPr/>
        </p:nvSpPr>
        <p:spPr>
          <a:xfrm>
            <a:off x="923544" y="4224528"/>
            <a:ext cx="2887370" cy="420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ja-JP" sz="1050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調達部＋外部購買アドバイザー</a:t>
            </a:r>
            <a:endParaRPr lang="ja-JP" sz="1050" dirty="0"/>
          </a:p>
        </p:txBody>
      </p:sp>
      <p:sp>
        <p:nvSpPr>
          <p:cNvPr id="23" name="Text 21"/>
          <p:cNvSpPr/>
          <p:nvPr/>
        </p:nvSpPr>
        <p:spPr>
          <a:xfrm>
            <a:off x="923544" y="4681728"/>
            <a:ext cx="288737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14000"/>
              </a:lnSpc>
              <a:spcAft>
                <a:spcPts val="300"/>
              </a:spcAft>
              <a:buSzPct val="100000"/>
              <a:buChar char="▪"/>
            </a:pPr>
            <a:r>
              <a:rPr lang="ja-JP" sz="10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カテゴリ別の支出分析</a:t>
            </a:r>
            <a:endParaRPr lang="ja-JP" sz="1050" dirty="0"/>
          </a:p>
          <a:p>
            <a:pPr marL="177800" indent="-177800">
              <a:lnSpc>
                <a:spcPct val="114000"/>
              </a:lnSpc>
              <a:spcAft>
                <a:spcPts val="300"/>
              </a:spcAft>
              <a:buSzPct val="100000"/>
              <a:buChar char="▪"/>
            </a:pPr>
            <a:r>
              <a:rPr lang="ja-JP" sz="10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サプライヤ交渉・集約</a:t>
            </a:r>
            <a:endParaRPr lang="ja-JP" sz="1050" dirty="0"/>
          </a:p>
          <a:p>
            <a:pPr marL="177800" indent="-177800">
              <a:lnSpc>
                <a:spcPct val="114000"/>
              </a:lnSpc>
              <a:spcAft>
                <a:spcPts val="300"/>
              </a:spcAft>
              <a:buSzPct val="100000"/>
              <a:buChar char="▪"/>
            </a:pPr>
            <a:r>
              <a:rPr lang="ja-JP" sz="10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相見積の標準化</a:t>
            </a:r>
            <a:endParaRPr lang="ja-JP" sz="1050" dirty="0"/>
          </a:p>
        </p:txBody>
      </p:sp>
      <p:sp>
        <p:nvSpPr>
          <p:cNvPr id="24" name="Shape 22"/>
          <p:cNvSpPr/>
          <p:nvPr/>
        </p:nvSpPr>
        <p:spPr>
          <a:xfrm>
            <a:off x="4414418" y="3456432"/>
            <a:ext cx="3362858" cy="1828800"/>
          </a:xfrm>
          <a:prstGeom prst="roundRect">
            <a:avLst>
              <a:gd name="adj" fmla="val 3000"/>
            </a:avLst>
          </a:prstGeom>
          <a:solidFill>
            <a:srgbClr val="E7EBF1"/>
          </a:solidFill>
          <a:ln w="9525">
            <a:solidFill>
              <a:srgbClr val="D5DA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14418" y="3456432"/>
            <a:ext cx="3362858" cy="54864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26" name="Text 24"/>
          <p:cNvSpPr/>
          <p:nvPr/>
        </p:nvSpPr>
        <p:spPr>
          <a:xfrm>
            <a:off x="4652162" y="3639312"/>
            <a:ext cx="288737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ja-JP" sz="135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現場・拠点チーム</a:t>
            </a:r>
            <a:endParaRPr lang="ja-JP" sz="1350" dirty="0"/>
          </a:p>
        </p:txBody>
      </p:sp>
      <p:sp>
        <p:nvSpPr>
          <p:cNvPr id="27" name="Shape 25"/>
          <p:cNvSpPr/>
          <p:nvPr/>
        </p:nvSpPr>
        <p:spPr>
          <a:xfrm>
            <a:off x="4652162" y="4169664"/>
            <a:ext cx="2887370" cy="7315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28" name="Text 26"/>
          <p:cNvSpPr/>
          <p:nvPr/>
        </p:nvSpPr>
        <p:spPr>
          <a:xfrm>
            <a:off x="4652162" y="4224528"/>
            <a:ext cx="2887370" cy="420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ja-JP" sz="1050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各拠点の購買担当</a:t>
            </a:r>
            <a:endParaRPr lang="ja-JP" sz="1050" dirty="0"/>
          </a:p>
        </p:txBody>
      </p:sp>
      <p:sp>
        <p:nvSpPr>
          <p:cNvPr id="29" name="Text 27"/>
          <p:cNvSpPr/>
          <p:nvPr/>
        </p:nvSpPr>
        <p:spPr>
          <a:xfrm>
            <a:off x="4652162" y="4681728"/>
            <a:ext cx="288737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14000"/>
              </a:lnSpc>
              <a:spcAft>
                <a:spcPts val="300"/>
              </a:spcAft>
              <a:buSzPct val="100000"/>
              <a:buChar char="▪"/>
            </a:pPr>
            <a:r>
              <a:rPr lang="ja-JP" sz="10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発注実態のヒアリング</a:t>
            </a:r>
            <a:endParaRPr lang="ja-JP" sz="1050" dirty="0"/>
          </a:p>
          <a:p>
            <a:pPr marL="177800" indent="-177800">
              <a:lnSpc>
                <a:spcPct val="114000"/>
              </a:lnSpc>
              <a:spcAft>
                <a:spcPts val="300"/>
              </a:spcAft>
              <a:buSzPct val="100000"/>
              <a:buChar char="▪"/>
            </a:pPr>
            <a:r>
              <a:rPr lang="ja-JP" sz="10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運用ルールの定着</a:t>
            </a:r>
            <a:endParaRPr lang="ja-JP" sz="1050" dirty="0"/>
          </a:p>
          <a:p>
            <a:pPr marL="177800" indent="-177800">
              <a:lnSpc>
                <a:spcPct val="114000"/>
              </a:lnSpc>
              <a:spcAft>
                <a:spcPts val="300"/>
              </a:spcAft>
              <a:buSzPct val="100000"/>
              <a:buChar char="▪"/>
            </a:pPr>
            <a:r>
              <a:rPr lang="ja-JP" sz="10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現場KPIの管理</a:t>
            </a:r>
            <a:endParaRPr lang="ja-JP" sz="1050" dirty="0"/>
          </a:p>
        </p:txBody>
      </p:sp>
      <p:sp>
        <p:nvSpPr>
          <p:cNvPr id="30" name="Shape 28"/>
          <p:cNvSpPr/>
          <p:nvPr/>
        </p:nvSpPr>
        <p:spPr>
          <a:xfrm>
            <a:off x="8143037" y="3456432"/>
            <a:ext cx="3362858" cy="1828800"/>
          </a:xfrm>
          <a:prstGeom prst="roundRect">
            <a:avLst>
              <a:gd name="adj" fmla="val 3000"/>
            </a:avLst>
          </a:prstGeom>
          <a:solidFill>
            <a:srgbClr val="E7EBF1"/>
          </a:solidFill>
          <a:ln w="9525">
            <a:solidFill>
              <a:srgbClr val="D5DAE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143037" y="3456432"/>
            <a:ext cx="3362858" cy="54864"/>
          </a:xfrm>
          <a:prstGeom prst="rect">
            <a:avLst/>
          </a:prstGeom>
          <a:solidFill>
            <a:srgbClr val="3A5A8C"/>
          </a:solidFill>
          <a:ln/>
        </p:spPr>
      </p:sp>
      <p:sp>
        <p:nvSpPr>
          <p:cNvPr id="32" name="Text 30"/>
          <p:cNvSpPr/>
          <p:nvPr/>
        </p:nvSpPr>
        <p:spPr>
          <a:xfrm>
            <a:off x="8380781" y="3639312"/>
            <a:ext cx="288737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ja-JP" sz="1350" b="1" dirty="0">
                <a:solidFill>
                  <a:srgbClr val="14304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情報システムチーム</a:t>
            </a:r>
            <a:endParaRPr lang="ja-JP" sz="1350" dirty="0"/>
          </a:p>
        </p:txBody>
      </p:sp>
      <p:sp>
        <p:nvSpPr>
          <p:cNvPr id="33" name="Shape 31"/>
          <p:cNvSpPr/>
          <p:nvPr/>
        </p:nvSpPr>
        <p:spPr>
          <a:xfrm>
            <a:off x="8380781" y="4169664"/>
            <a:ext cx="2887370" cy="7315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34" name="Text 32"/>
          <p:cNvSpPr/>
          <p:nvPr/>
        </p:nvSpPr>
        <p:spPr>
          <a:xfrm>
            <a:off x="8380781" y="4224528"/>
            <a:ext cx="2887370" cy="420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ja-JP" sz="1050" dirty="0">
                <a:solidFill>
                  <a:srgbClr val="1B25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情シス＋BIベンダー</a:t>
            </a:r>
            <a:endParaRPr lang="ja-JP" sz="1050" dirty="0"/>
          </a:p>
        </p:txBody>
      </p:sp>
      <p:sp>
        <p:nvSpPr>
          <p:cNvPr id="35" name="Text 33"/>
          <p:cNvSpPr/>
          <p:nvPr/>
        </p:nvSpPr>
        <p:spPr>
          <a:xfrm>
            <a:off x="8380781" y="4681728"/>
            <a:ext cx="288737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14000"/>
              </a:lnSpc>
              <a:spcAft>
                <a:spcPts val="300"/>
              </a:spcAft>
              <a:buSzPct val="100000"/>
              <a:buChar char="▪"/>
            </a:pPr>
            <a:r>
              <a:rPr lang="ja-JP" sz="10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購買データの一元化</a:t>
            </a:r>
            <a:endParaRPr lang="ja-JP" sz="1050" dirty="0"/>
          </a:p>
          <a:p>
            <a:pPr marL="177800" indent="-177800">
              <a:lnSpc>
                <a:spcPct val="114000"/>
              </a:lnSpc>
              <a:spcAft>
                <a:spcPts val="300"/>
              </a:spcAft>
              <a:buSzPct val="100000"/>
              <a:buChar char="▪"/>
            </a:pPr>
            <a:r>
              <a:rPr lang="ja-JP" sz="10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支出ダッシュボード構築</a:t>
            </a:r>
            <a:endParaRPr lang="ja-JP" sz="1050" dirty="0"/>
          </a:p>
          <a:p>
            <a:pPr marL="177800" indent="-177800">
              <a:lnSpc>
                <a:spcPct val="114000"/>
              </a:lnSpc>
              <a:spcAft>
                <a:spcPts val="300"/>
              </a:spcAft>
              <a:buSzPct val="100000"/>
              <a:buChar char="▪"/>
            </a:pPr>
            <a:r>
              <a:rPr lang="ja-JP" sz="1050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権限・統制設計</a:t>
            </a:r>
            <a:endParaRPr lang="ja-JP" sz="1050" dirty="0"/>
          </a:p>
        </p:txBody>
      </p:sp>
      <p:sp>
        <p:nvSpPr>
          <p:cNvPr id="36" name="Shape 34"/>
          <p:cNvSpPr/>
          <p:nvPr/>
        </p:nvSpPr>
        <p:spPr>
          <a:xfrm>
            <a:off x="685800" y="6400800"/>
            <a:ext cx="10820095" cy="9144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37" name="Text 35"/>
          <p:cNvSpPr/>
          <p:nvPr/>
        </p:nvSpPr>
        <p:spPr>
          <a:xfrm>
            <a:off x="685800" y="6455664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sz="750" spc="200" kern="0" dirty="0">
                <a:solidFill>
                  <a:srgbClr val="97A2A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</a:t>
            </a:r>
            <a:endParaRPr lang="ja-JP" sz="750" dirty="0"/>
          </a:p>
        </p:txBody>
      </p:sp>
      <p:sp>
        <p:nvSpPr>
          <p:cNvPr id="38" name="Text 36"/>
          <p:cNvSpPr/>
          <p:nvPr/>
        </p:nvSpPr>
        <p:spPr>
          <a:xfrm>
            <a:off x="10134295" y="6455664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ja-JP" sz="850" dirty="0">
                <a:solidFill>
                  <a:srgbClr val="97A2A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 / 4</a:t>
            </a:r>
            <a:endParaRPr lang="ja-JP" sz="850" dirty="0"/>
          </a:p>
        </p:txBody>
      </p:sp>
      <p:sp>
        <p:nvSpPr>
          <p:cNvPr id="39" name="Text 37"/>
          <p:cNvSpPr/>
          <p:nvPr/>
        </p:nvSpPr>
        <p:spPr>
          <a:xfrm rot="18900000">
            <a:off x="0" y="2423160"/>
            <a:ext cx="12191695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5000" b="1" dirty="0">
                <a:solidFill>
                  <a:srgbClr val="97A2AF">
                    <a:alpha val="20000"/>
                  </a:srgbClr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Rontenで作成</a:t>
            </a:r>
            <a:endParaRPr lang="ja-JP" sz="5000" dirty="0"/>
          </a:p>
        </p:txBody>
      </p:sp>
      <p:sp>
        <p:nvSpPr>
          <p:cNvPr id="40" name="Text 38">
            <a:hlinkClick r:id="rId1" tooltip="Rontenで作成"/>
          </p:cNvPr>
          <p:cNvSpPr/>
          <p:nvPr/>
        </p:nvSpPr>
        <p:spPr>
          <a:xfrm>
            <a:off x="4907128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sz="900" u="sng" dirty="0">
                <a:solidFill>
                  <a:srgbClr val="5A6573"/>
                </a:solidFill>
                <a:latin typeface="Meiryo" pitchFamily="34" charset="0"/>
                <a:ea typeface="Meiryo" pitchFamily="34" charset="-122"/>
                <a:cs typeface="Meiryo" pitchFamily="34" charset="-120"/>
                <a:hlinkClick r:id="rId1" invalidUrl="" action="" tgtFrame="" tooltip="Rontenで作成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ronten.net で作成</a:t>
            </a:r>
            <a:endParaRPr lang="ja-JP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eiryo"/>
        <a:ea typeface=""/>
        <a:cs typeface=""/>
        <a:font script="Jpan" typeface="Meiryo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Meiryo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Ronten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間接材コスト削減による営業利益改善のご提案</dc:title>
  <dc:subject>PptxGenJS Presentation</dc:subject>
  <dc:creator>Ronten</dc:creator>
  <cp:lastModifiedBy>Ronten</cp:lastModifiedBy>
  <cp:revision>1</cp:revision>
  <dcterms:created xsi:type="dcterms:W3CDTF">2026-10-03T12:01:39Z</dcterms:created>
  <dcterms:modified xsi:type="dcterms:W3CDTF">2026-10-03T12:01:39Z</dcterms:modified>
</cp:coreProperties>
</file>